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9"/>
  </p:notesMasterIdLst>
  <p:handoutMasterIdLst>
    <p:handoutMasterId r:id="rId30"/>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67" r:id="rId28"/>
  </p:sldIdLst>
  <p:sldSz cx="9144000" cy="6858000" type="screen4x3"/>
  <p:notesSz cx="6858000" cy="9144000"/>
  <p:embeddedFontLst>
    <p:embeddedFont>
      <p:font typeface="Calibri" panose="020F0502020204030204" pitchFamily="34" charset="0"/>
      <p:regular r:id="rId31"/>
      <p:bold r:id="rId32"/>
      <p:italic r:id="rId33"/>
      <p:boldItalic r:id="rId34"/>
    </p:embeddedFont>
    <p:embeddedFont>
      <p:font typeface="Twinkl" panose="02000000000000000000" pitchFamily="2" charset="0"/>
      <p:regular r:id="rId35"/>
      <p:bold r:id="rId3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E4FA"/>
    <a:srgbClr val="C6E9F7"/>
    <a:srgbClr val="E9DE99"/>
    <a:srgbClr val="B8E4F6"/>
    <a:srgbClr val="CED573"/>
    <a:srgbClr val="E9DD9A"/>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114" d="100"/>
          <a:sy n="114" d="100"/>
        </p:scale>
        <p:origin x="834"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font" Target="fonts/font5.fntdata"/><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31/03/2022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31/03/2022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230678" y="605362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263929" y="6045317"/>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668317" y="765175"/>
            <a:ext cx="3799572" cy="553998"/>
          </a:xfrm>
          <a:prstGeom prst="rect">
            <a:avLst/>
          </a:prstGeom>
        </p:spPr>
        <p:txBody>
          <a:bodyPr wrap="square" lIns="0" tIns="0" rIns="0" bIns="0">
            <a:spAutoFit/>
          </a:bodyPr>
          <a:lstStyle/>
          <a:p>
            <a:r>
              <a:rPr lang="en-GB" dirty="0">
                <a:solidFill>
                  <a:schemeClr val="tx1"/>
                </a:solidFill>
              </a:rPr>
              <a:t>Once upon a time, there lived a little old woman and a little old man.</a:t>
            </a:r>
          </a:p>
        </p:txBody>
      </p:sp>
      <p:pic>
        <p:nvPicPr>
          <p:cNvPr id="4" name="Picture 3">
            <a:extLst>
              <a:ext uri="{FF2B5EF4-FFF2-40B4-BE49-F238E27FC236}">
                <a16:creationId xmlns:a16="http://schemas.microsoft.com/office/drawing/2014/main" id="{4C91D038-3D04-4976-A9DF-C30776DFA0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2687" y="1461835"/>
            <a:ext cx="3555202" cy="4630990"/>
          </a:xfrm>
          <a:prstGeom prst="rect">
            <a:avLst/>
          </a:prstGeom>
        </p:spPr>
      </p:pic>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683436"/>
            <a:ext cx="7632699" cy="276999"/>
          </a:xfrm>
          <a:prstGeom prst="rect">
            <a:avLst/>
          </a:prstGeom>
        </p:spPr>
        <p:txBody>
          <a:bodyPr wrap="square" lIns="0" tIns="0" rIns="0" bIns="0">
            <a:spAutoFit/>
          </a:bodyPr>
          <a:lstStyle/>
          <a:p>
            <a:pPr algn="ctr"/>
            <a:r>
              <a:rPr lang="en-GB" dirty="0">
                <a:solidFill>
                  <a:schemeClr val="tx1"/>
                </a:solidFill>
              </a:rPr>
              <a:t>One day, the little old woman made a gingerbread man.</a:t>
            </a:r>
          </a:p>
        </p:txBody>
      </p:sp>
      <p:pic>
        <p:nvPicPr>
          <p:cNvPr id="4" name="Picture 3">
            <a:extLst>
              <a:ext uri="{FF2B5EF4-FFF2-40B4-BE49-F238E27FC236}">
                <a16:creationId xmlns:a16="http://schemas.microsoft.com/office/drawing/2014/main" id="{4C91D038-3D04-4976-A9DF-C30776DFA07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758034" y="1021672"/>
            <a:ext cx="3627931" cy="5071153"/>
          </a:xfrm>
          <a:prstGeom prst="roundRect">
            <a:avLst>
              <a:gd name="adj" fmla="val 9268"/>
            </a:avLst>
          </a:prstGeom>
        </p:spPr>
      </p:pic>
    </p:spTree>
    <p:extLst>
      <p:ext uri="{BB962C8B-B14F-4D97-AF65-F5344CB8AC3E}">
        <p14:creationId xmlns:p14="http://schemas.microsoft.com/office/powerpoint/2010/main" val="3722529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683436"/>
            <a:ext cx="7632699" cy="553998"/>
          </a:xfrm>
          <a:prstGeom prst="rect">
            <a:avLst/>
          </a:prstGeom>
        </p:spPr>
        <p:txBody>
          <a:bodyPr wrap="square" lIns="0" tIns="0" rIns="0" bIns="0">
            <a:spAutoFit/>
          </a:bodyPr>
          <a:lstStyle/>
          <a:p>
            <a:r>
              <a:rPr lang="en-GB" dirty="0">
                <a:solidFill>
                  <a:schemeClr val="tx1"/>
                </a:solidFill>
              </a:rPr>
              <a:t>When she opened the oven, the Gingerbread Man jumped off the baking tray and ran out of the house!</a:t>
            </a:r>
          </a:p>
        </p:txBody>
      </p:sp>
      <p:pic>
        <p:nvPicPr>
          <p:cNvPr id="4" name="Picture 3">
            <a:extLst>
              <a:ext uri="{FF2B5EF4-FFF2-40B4-BE49-F238E27FC236}">
                <a16:creationId xmlns:a16="http://schemas.microsoft.com/office/drawing/2014/main" id="{4C91D038-3D04-4976-A9DF-C30776DFA0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63" t="3319" b="10447"/>
          <a:stretch/>
        </p:blipFill>
        <p:spPr>
          <a:xfrm>
            <a:off x="755650" y="1384183"/>
            <a:ext cx="7632698" cy="4708642"/>
          </a:xfrm>
          <a:prstGeom prst="roundRect">
            <a:avLst>
              <a:gd name="adj" fmla="val 4471"/>
            </a:avLst>
          </a:prstGeom>
        </p:spPr>
      </p:pic>
    </p:spTree>
    <p:extLst>
      <p:ext uri="{BB962C8B-B14F-4D97-AF65-F5344CB8AC3E}">
        <p14:creationId xmlns:p14="http://schemas.microsoft.com/office/powerpoint/2010/main" val="1941110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91D038-3D04-4976-A9DF-C30776DFA0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068"/>
          <a:stretch/>
        </p:blipFill>
        <p:spPr>
          <a:xfrm>
            <a:off x="755650" y="765175"/>
            <a:ext cx="7632698" cy="5327650"/>
          </a:xfrm>
          <a:prstGeom prst="roundRect">
            <a:avLst>
              <a:gd name="adj" fmla="val 4471"/>
            </a:avLst>
          </a:prstGeom>
        </p:spPr>
      </p:pic>
      <p:sp>
        <p:nvSpPr>
          <p:cNvPr id="3" name="Rectangle: Rounded Corners 2">
            <a:extLst>
              <a:ext uri="{FF2B5EF4-FFF2-40B4-BE49-F238E27FC236}">
                <a16:creationId xmlns:a16="http://schemas.microsoft.com/office/drawing/2014/main" id="{416E93D1-0370-4F98-A625-E2B420BE4989}"/>
              </a:ext>
            </a:extLst>
          </p:cNvPr>
          <p:cNvSpPr/>
          <p:nvPr/>
        </p:nvSpPr>
        <p:spPr>
          <a:xfrm>
            <a:off x="3502402" y="4347316"/>
            <a:ext cx="2764173" cy="1416187"/>
          </a:xfrm>
          <a:prstGeom prst="roundRect">
            <a:avLst/>
          </a:prstGeom>
          <a:solidFill>
            <a:srgbClr val="E9DD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258990" y="834438"/>
            <a:ext cx="4713971" cy="830997"/>
          </a:xfrm>
          <a:prstGeom prst="rect">
            <a:avLst/>
          </a:prstGeom>
        </p:spPr>
        <p:txBody>
          <a:bodyPr wrap="square" lIns="0" tIns="0" rIns="0" bIns="0">
            <a:spAutoFit/>
          </a:bodyPr>
          <a:lstStyle/>
          <a:p>
            <a:r>
              <a:rPr lang="en-GB" dirty="0">
                <a:solidFill>
                  <a:schemeClr val="tx1"/>
                </a:solidFill>
              </a:rPr>
              <a:t>The little old woman and the little old man ran after the Gingerbread Man yelling, “Stop! Stop!” Sadly, they could not catch him.</a:t>
            </a:r>
          </a:p>
        </p:txBody>
      </p:sp>
      <p:sp>
        <p:nvSpPr>
          <p:cNvPr id="6" name="TextBox 5">
            <a:extLst>
              <a:ext uri="{FF2B5EF4-FFF2-40B4-BE49-F238E27FC236}">
                <a16:creationId xmlns:a16="http://schemas.microsoft.com/office/drawing/2014/main" id="{C4BC808E-E4B8-4E7A-AD01-98C5CEAD9C68}"/>
              </a:ext>
            </a:extLst>
          </p:cNvPr>
          <p:cNvSpPr txBox="1"/>
          <p:nvPr/>
        </p:nvSpPr>
        <p:spPr>
          <a:xfrm>
            <a:off x="3519181" y="4313493"/>
            <a:ext cx="2923564" cy="1477328"/>
          </a:xfrm>
          <a:prstGeom prst="rect">
            <a:avLst/>
          </a:prstGeom>
          <a:noFill/>
        </p:spPr>
        <p:txBody>
          <a:bodyPr wrap="square">
            <a:spAutoFit/>
          </a:bodyPr>
          <a:lstStyle/>
          <a:p>
            <a:r>
              <a:rPr lang="en-GB" dirty="0">
                <a:solidFill>
                  <a:schemeClr val="tx1"/>
                </a:solidFill>
              </a:rPr>
              <a:t>The Gingerbread Man just laughed and said, “Run, run, as fast as you can! You can’t catch me, I’m the Gingerbread Man!”</a:t>
            </a:r>
          </a:p>
        </p:txBody>
      </p:sp>
    </p:spTree>
    <p:extLst>
      <p:ext uri="{BB962C8B-B14F-4D97-AF65-F5344CB8AC3E}">
        <p14:creationId xmlns:p14="http://schemas.microsoft.com/office/powerpoint/2010/main" val="1422154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92704" y="706452"/>
            <a:ext cx="5158589" cy="553998"/>
          </a:xfrm>
          <a:prstGeom prst="rect">
            <a:avLst/>
          </a:prstGeom>
        </p:spPr>
        <p:txBody>
          <a:bodyPr wrap="square" lIns="0" tIns="0" rIns="0" bIns="0">
            <a:spAutoFit/>
          </a:bodyPr>
          <a:lstStyle/>
          <a:p>
            <a:r>
              <a:rPr lang="en-GB" dirty="0">
                <a:solidFill>
                  <a:schemeClr val="tx1"/>
                </a:solidFill>
              </a:rPr>
              <a:t>The Gingerbread Man ran until he came to a cat. “Stop! You look good enough to eat!” said the cat.</a:t>
            </a:r>
          </a:p>
        </p:txBody>
      </p:sp>
      <p:pic>
        <p:nvPicPr>
          <p:cNvPr id="7" name="Picture 6">
            <a:extLst>
              <a:ext uri="{FF2B5EF4-FFF2-40B4-BE49-F238E27FC236}">
                <a16:creationId xmlns:a16="http://schemas.microsoft.com/office/drawing/2014/main" id="{4BD4E12F-54B7-4D9C-B735-925DF898E5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093" b="5"/>
          <a:stretch/>
        </p:blipFill>
        <p:spPr>
          <a:xfrm>
            <a:off x="2670921" y="1367407"/>
            <a:ext cx="3802157" cy="4725418"/>
          </a:xfrm>
          <a:prstGeom prst="roundRect">
            <a:avLst>
              <a:gd name="adj" fmla="val 9268"/>
            </a:avLst>
          </a:prstGeom>
        </p:spPr>
      </p:pic>
    </p:spTree>
    <p:extLst>
      <p:ext uri="{BB962C8B-B14F-4D97-AF65-F5344CB8AC3E}">
        <p14:creationId xmlns:p14="http://schemas.microsoft.com/office/powerpoint/2010/main" val="94350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74176" y="765175"/>
            <a:ext cx="6395646" cy="553998"/>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pic>
        <p:nvPicPr>
          <p:cNvPr id="7" name="Picture 6">
            <a:extLst>
              <a:ext uri="{FF2B5EF4-FFF2-40B4-BE49-F238E27FC236}">
                <a16:creationId xmlns:a16="http://schemas.microsoft.com/office/drawing/2014/main" id="{4BD4E12F-54B7-4D9C-B735-925DF898E5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0456" b="1105"/>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2596728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2070"/>
          <a:stretch/>
        </p:blipFill>
        <p:spPr>
          <a:xfrm>
            <a:off x="755650" y="765175"/>
            <a:ext cx="7632698" cy="5327650"/>
          </a:xfrm>
          <a:prstGeom prst="roundRect">
            <a:avLst>
              <a:gd name="adj" fmla="val 4471"/>
            </a:avLst>
          </a:prstGeom>
        </p:spPr>
      </p:pic>
      <p:sp>
        <p:nvSpPr>
          <p:cNvPr id="5" name="Rectangle 4"/>
          <p:cNvSpPr/>
          <p:nvPr/>
        </p:nvSpPr>
        <p:spPr>
          <a:xfrm>
            <a:off x="997480" y="865843"/>
            <a:ext cx="5370573" cy="553998"/>
          </a:xfrm>
          <a:prstGeom prst="rect">
            <a:avLst/>
          </a:prstGeom>
        </p:spPr>
        <p:txBody>
          <a:bodyPr wrap="square" lIns="0" tIns="0" rIns="0" bIns="0">
            <a:spAutoFit/>
          </a:bodyPr>
          <a:lstStyle/>
          <a:p>
            <a:r>
              <a:rPr lang="en-GB" dirty="0">
                <a:solidFill>
                  <a:schemeClr val="tx1"/>
                </a:solidFill>
              </a:rPr>
              <a:t>The Gingerbread Man ran until he came to a dog. “Stop! You look good enough to eat!” said the dog.</a:t>
            </a:r>
          </a:p>
        </p:txBody>
      </p:sp>
    </p:spTree>
    <p:extLst>
      <p:ext uri="{BB962C8B-B14F-4D97-AF65-F5344CB8AC3E}">
        <p14:creationId xmlns:p14="http://schemas.microsoft.com/office/powerpoint/2010/main" val="2557943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035" b="1035"/>
          <a:stretch/>
        </p:blipFill>
        <p:spPr>
          <a:xfrm>
            <a:off x="755650" y="765175"/>
            <a:ext cx="7632698" cy="5327650"/>
          </a:xfrm>
          <a:prstGeom prst="roundRect">
            <a:avLst>
              <a:gd name="adj" fmla="val 4471"/>
            </a:avLst>
          </a:prstGeom>
        </p:spPr>
      </p:pic>
      <p:sp>
        <p:nvSpPr>
          <p:cNvPr id="5" name="Rectangle 4"/>
          <p:cNvSpPr/>
          <p:nvPr/>
        </p:nvSpPr>
        <p:spPr>
          <a:xfrm>
            <a:off x="1061122" y="884397"/>
            <a:ext cx="6501635" cy="553998"/>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spTree>
    <p:extLst>
      <p:ext uri="{BB962C8B-B14F-4D97-AF65-F5344CB8AC3E}">
        <p14:creationId xmlns:p14="http://schemas.microsoft.com/office/powerpoint/2010/main" val="3593585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29519" y="765175"/>
            <a:ext cx="5884962" cy="553998"/>
          </a:xfrm>
          <a:prstGeom prst="rect">
            <a:avLst/>
          </a:prstGeom>
        </p:spPr>
        <p:txBody>
          <a:bodyPr wrap="square" lIns="0" tIns="0" rIns="0" bIns="0">
            <a:spAutoFit/>
          </a:bodyPr>
          <a:lstStyle/>
          <a:p>
            <a:r>
              <a:rPr lang="en-GB" dirty="0">
                <a:solidFill>
                  <a:schemeClr val="tx1"/>
                </a:solidFill>
              </a:rPr>
              <a:t>The Gingerbread Man ran on. Then he came to a cockerel. “Stop! You look good enough to eat!” said the cockerel.</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9544" b="1962"/>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453041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55848" y="765175"/>
            <a:ext cx="6432302" cy="553998"/>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0391" b="1115"/>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3682046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899" b="3969"/>
          <a:stretch/>
        </p:blipFill>
        <p:spPr>
          <a:xfrm>
            <a:off x="755650" y="765175"/>
            <a:ext cx="7632698" cy="5327650"/>
          </a:xfrm>
          <a:prstGeom prst="roundRect">
            <a:avLst>
              <a:gd name="adj" fmla="val 4471"/>
            </a:avLst>
          </a:prstGeom>
          <a:solidFill>
            <a:srgbClr val="C6E9F7"/>
          </a:solidFill>
        </p:spPr>
      </p:pic>
      <p:sp>
        <p:nvSpPr>
          <p:cNvPr id="5" name="Rectangle 4"/>
          <p:cNvSpPr/>
          <p:nvPr/>
        </p:nvSpPr>
        <p:spPr>
          <a:xfrm>
            <a:off x="1109401" y="907788"/>
            <a:ext cx="6136632" cy="553998"/>
          </a:xfrm>
          <a:prstGeom prst="rect">
            <a:avLst/>
          </a:prstGeom>
        </p:spPr>
        <p:txBody>
          <a:bodyPr wrap="square" lIns="0" tIns="0" rIns="0" bIns="0">
            <a:spAutoFit/>
          </a:bodyPr>
          <a:lstStyle/>
          <a:p>
            <a:r>
              <a:rPr lang="en-GB" dirty="0">
                <a:solidFill>
                  <a:schemeClr val="tx1"/>
                </a:solidFill>
              </a:rPr>
              <a:t>The Gingerbread Man ran down the lane and came to a pig. “Stop! You look good enough to eat!” said the pig.</a:t>
            </a:r>
          </a:p>
        </p:txBody>
      </p:sp>
    </p:spTree>
    <p:extLst>
      <p:ext uri="{BB962C8B-B14F-4D97-AF65-F5344CB8AC3E}">
        <p14:creationId xmlns:p14="http://schemas.microsoft.com/office/powerpoint/2010/main" val="1946177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607" r="5233" b="9747"/>
          <a:stretch/>
        </p:blipFill>
        <p:spPr>
          <a:xfrm>
            <a:off x="755649" y="765175"/>
            <a:ext cx="7632701" cy="5327649"/>
          </a:xfrm>
          <a:prstGeom prst="roundRect">
            <a:avLst>
              <a:gd name="adj" fmla="val 4471"/>
            </a:avLst>
          </a:prstGeom>
        </p:spPr>
      </p:pic>
      <p:sp>
        <p:nvSpPr>
          <p:cNvPr id="5" name="Rectangle 4"/>
          <p:cNvSpPr/>
          <p:nvPr/>
        </p:nvSpPr>
        <p:spPr>
          <a:xfrm>
            <a:off x="1011900" y="1100734"/>
            <a:ext cx="4466111" cy="830997"/>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spTree>
    <p:extLst>
      <p:ext uri="{BB962C8B-B14F-4D97-AF65-F5344CB8AC3E}">
        <p14:creationId xmlns:p14="http://schemas.microsoft.com/office/powerpoint/2010/main" val="802416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55909" y="766952"/>
            <a:ext cx="5632181" cy="553998"/>
          </a:xfrm>
          <a:prstGeom prst="rect">
            <a:avLst/>
          </a:prstGeom>
        </p:spPr>
        <p:txBody>
          <a:bodyPr wrap="square" lIns="0" tIns="0" rIns="0" bIns="0">
            <a:spAutoFit/>
          </a:bodyPr>
          <a:lstStyle/>
          <a:p>
            <a:r>
              <a:rPr lang="en-GB" dirty="0">
                <a:solidFill>
                  <a:schemeClr val="tx1"/>
                </a:solidFill>
              </a:rPr>
              <a:t>A little further on the Gingerbread Man came to a cow. “Stop! You look good enough to eat!” said the cow.</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506"/>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2251760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26765" y="765175"/>
            <a:ext cx="6490469" cy="553998"/>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562"/>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3931979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53950" y="765175"/>
            <a:ext cx="5636097" cy="553998"/>
          </a:xfrm>
          <a:prstGeom prst="rect">
            <a:avLst/>
          </a:prstGeom>
        </p:spPr>
        <p:txBody>
          <a:bodyPr wrap="square" lIns="0" tIns="0" rIns="0" bIns="0">
            <a:spAutoFit/>
          </a:bodyPr>
          <a:lstStyle/>
          <a:p>
            <a:r>
              <a:rPr lang="en-GB" dirty="0">
                <a:solidFill>
                  <a:schemeClr val="tx1"/>
                </a:solidFill>
              </a:rPr>
              <a:t>The Gingerbread Man ran on. Then he came to a horse. “Stop! You look good enough to eat!” said the horse.</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506"/>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2147299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21590" y="765175"/>
            <a:ext cx="6500817" cy="553998"/>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812" b="-306"/>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2513326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2" b="1947"/>
          <a:stretch/>
        </p:blipFill>
        <p:spPr>
          <a:xfrm>
            <a:off x="755650" y="765175"/>
            <a:ext cx="7632698" cy="5327650"/>
          </a:xfrm>
          <a:prstGeom prst="roundRect">
            <a:avLst>
              <a:gd name="adj" fmla="val 4471"/>
            </a:avLst>
          </a:prstGeom>
        </p:spPr>
      </p:pic>
      <p:sp>
        <p:nvSpPr>
          <p:cNvPr id="5" name="Rectangle 4"/>
          <p:cNvSpPr/>
          <p:nvPr/>
        </p:nvSpPr>
        <p:spPr>
          <a:xfrm>
            <a:off x="1072206" y="4105771"/>
            <a:ext cx="3164234" cy="1107996"/>
          </a:xfrm>
          <a:prstGeom prst="rect">
            <a:avLst/>
          </a:prstGeom>
          <a:solidFill>
            <a:srgbClr val="E9DE99"/>
          </a:solidFill>
        </p:spPr>
        <p:txBody>
          <a:bodyPr wrap="square" lIns="0" tIns="0" rIns="0" bIns="0">
            <a:spAutoFit/>
          </a:bodyPr>
          <a:lstStyle/>
          <a:p>
            <a:r>
              <a:rPr lang="en-GB" dirty="0">
                <a:solidFill>
                  <a:schemeClr val="tx1"/>
                </a:solidFill>
              </a:rPr>
              <a:t>It was not long before the Gingerbread Man came to a boy. “Stop! You look good enough to eat!” said the boy.</a:t>
            </a:r>
          </a:p>
        </p:txBody>
      </p:sp>
    </p:spTree>
    <p:extLst>
      <p:ext uri="{BB962C8B-B14F-4D97-AF65-F5344CB8AC3E}">
        <p14:creationId xmlns:p14="http://schemas.microsoft.com/office/powerpoint/2010/main" val="3289878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898" b="3968"/>
          <a:stretch/>
        </p:blipFill>
        <p:spPr>
          <a:xfrm>
            <a:off x="755650" y="765175"/>
            <a:ext cx="7632698" cy="5327650"/>
          </a:xfrm>
          <a:prstGeom prst="roundRect">
            <a:avLst>
              <a:gd name="adj" fmla="val 4471"/>
            </a:avLst>
          </a:prstGeom>
          <a:solidFill>
            <a:srgbClr val="B8E4F6"/>
          </a:solidFill>
        </p:spPr>
      </p:pic>
      <p:sp>
        <p:nvSpPr>
          <p:cNvPr id="5" name="Rectangle 4"/>
          <p:cNvSpPr/>
          <p:nvPr/>
        </p:nvSpPr>
        <p:spPr>
          <a:xfrm>
            <a:off x="1337250" y="865842"/>
            <a:ext cx="6469497" cy="553998"/>
          </a:xfrm>
          <a:prstGeom prst="rect">
            <a:avLst/>
          </a:prstGeom>
        </p:spPr>
        <p:txBody>
          <a:bodyPr wrap="square" lIns="0" tIns="0" rIns="0" bIns="0">
            <a:spAutoFit/>
          </a:bodyPr>
          <a:lstStyle/>
          <a:p>
            <a:r>
              <a:rPr lang="en-GB" dirty="0">
                <a:solidFill>
                  <a:schemeClr val="tx1"/>
                </a:solidFill>
              </a:rPr>
              <a:t>The Gingerbread Man just laughed and said, “Run, run, as fast as you can! You can’t catch me, I’m the Gingerbread Man!”</a:t>
            </a:r>
          </a:p>
        </p:txBody>
      </p:sp>
    </p:spTree>
    <p:extLst>
      <p:ext uri="{BB962C8B-B14F-4D97-AF65-F5344CB8AC3E}">
        <p14:creationId xmlns:p14="http://schemas.microsoft.com/office/powerpoint/2010/main" val="1186301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070"/>
          <a:stretch/>
        </p:blipFill>
        <p:spPr>
          <a:xfrm>
            <a:off x="755650" y="765175"/>
            <a:ext cx="7632698" cy="5327650"/>
          </a:xfrm>
          <a:prstGeom prst="roundRect">
            <a:avLst>
              <a:gd name="adj" fmla="val 4471"/>
            </a:avLst>
          </a:prstGeom>
        </p:spPr>
      </p:pic>
      <p:sp>
        <p:nvSpPr>
          <p:cNvPr id="5" name="Rectangle 4"/>
          <p:cNvSpPr/>
          <p:nvPr/>
        </p:nvSpPr>
        <p:spPr>
          <a:xfrm>
            <a:off x="1130018" y="899399"/>
            <a:ext cx="6883961" cy="553998"/>
          </a:xfrm>
          <a:prstGeom prst="rect">
            <a:avLst/>
          </a:prstGeom>
        </p:spPr>
        <p:txBody>
          <a:bodyPr wrap="square" lIns="0" tIns="0" rIns="0" bIns="0">
            <a:spAutoFit/>
          </a:bodyPr>
          <a:lstStyle/>
          <a:p>
            <a:r>
              <a:rPr lang="en-GB" dirty="0">
                <a:solidFill>
                  <a:schemeClr val="tx1"/>
                </a:solidFill>
              </a:rPr>
              <a:t>The Gingerbread Man kept running and came to a girl. “Stop! You look good enough to eat!” said the girl and she joined in the chase.</a:t>
            </a:r>
          </a:p>
        </p:txBody>
      </p:sp>
    </p:spTree>
    <p:extLst>
      <p:ext uri="{BB962C8B-B14F-4D97-AF65-F5344CB8AC3E}">
        <p14:creationId xmlns:p14="http://schemas.microsoft.com/office/powerpoint/2010/main" val="3025749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2070"/>
          <a:stretch/>
        </p:blipFill>
        <p:spPr>
          <a:xfrm>
            <a:off x="755650" y="765175"/>
            <a:ext cx="7632698" cy="5327650"/>
          </a:xfrm>
          <a:prstGeom prst="roundRect">
            <a:avLst>
              <a:gd name="adj" fmla="val 4471"/>
            </a:avLst>
          </a:prstGeom>
        </p:spPr>
      </p:pic>
      <p:sp>
        <p:nvSpPr>
          <p:cNvPr id="5" name="Rectangle 4"/>
          <p:cNvSpPr/>
          <p:nvPr/>
        </p:nvSpPr>
        <p:spPr>
          <a:xfrm>
            <a:off x="4740419" y="2329393"/>
            <a:ext cx="3145232" cy="830997"/>
          </a:xfrm>
          <a:prstGeom prst="rect">
            <a:avLst/>
          </a:prstGeom>
          <a:solidFill>
            <a:srgbClr val="CED573"/>
          </a:solidFill>
        </p:spPr>
        <p:txBody>
          <a:bodyPr wrap="square" lIns="0" tIns="0" rIns="0" bIns="0">
            <a:spAutoFit/>
          </a:bodyPr>
          <a:lstStyle/>
          <a:p>
            <a:r>
              <a:rPr lang="en-GB" dirty="0">
                <a:solidFill>
                  <a:schemeClr val="tx1"/>
                </a:solidFill>
              </a:rPr>
              <a:t>The Gingerbread Man ran on until he came to a river. He stopped as he could not swim!</a:t>
            </a:r>
          </a:p>
        </p:txBody>
      </p:sp>
    </p:spTree>
    <p:extLst>
      <p:ext uri="{BB962C8B-B14F-4D97-AF65-F5344CB8AC3E}">
        <p14:creationId xmlns:p14="http://schemas.microsoft.com/office/powerpoint/2010/main" val="99534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49359" y="765175"/>
            <a:ext cx="6245280" cy="553998"/>
          </a:xfrm>
          <a:prstGeom prst="rect">
            <a:avLst/>
          </a:prstGeom>
        </p:spPr>
        <p:txBody>
          <a:bodyPr wrap="square" lIns="0" tIns="0" rIns="0" bIns="0">
            <a:spAutoFit/>
          </a:bodyPr>
          <a:lstStyle/>
          <a:p>
            <a:r>
              <a:rPr lang="en-GB" dirty="0">
                <a:solidFill>
                  <a:schemeClr val="tx1"/>
                </a:solidFill>
              </a:rPr>
              <a:t>Just then, a fox came by. “I can help you cross the river,” said the fox. “Just hop onto my tail and I will swim across.”</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a:blip r:embed="rId2" cstate="print">
            <a:extLst>
              <a:ext uri="{28A0092B-C50C-407E-A947-70E740481C1C}">
                <a14:useLocalDpi xmlns:a14="http://schemas.microsoft.com/office/drawing/2010/main" val="0"/>
              </a:ext>
            </a:extLst>
          </a:blip>
          <a:srcRect t="5781" b="5781"/>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2668386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02503" y="775341"/>
            <a:ext cx="6938991" cy="553998"/>
          </a:xfrm>
          <a:prstGeom prst="rect">
            <a:avLst/>
          </a:prstGeom>
        </p:spPr>
        <p:txBody>
          <a:bodyPr wrap="square" lIns="0" tIns="0" rIns="0" bIns="0">
            <a:spAutoFit/>
          </a:bodyPr>
          <a:lstStyle/>
          <a:p>
            <a:r>
              <a:rPr lang="en-GB" dirty="0">
                <a:solidFill>
                  <a:schemeClr val="tx1"/>
                </a:solidFill>
              </a:rPr>
              <a:t>The Gingerbread Man saw the others coming. He knew that if he did not go with the fox, he would be eaten. So he jumped onto his tail.</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506"/>
          <a:stretch/>
        </p:blipFill>
        <p:spPr>
          <a:xfrm>
            <a:off x="2670921" y="1392573"/>
            <a:ext cx="3802157" cy="4700252"/>
          </a:xfrm>
          <a:prstGeom prst="roundRect">
            <a:avLst>
              <a:gd name="adj" fmla="val 9268"/>
            </a:avLst>
          </a:prstGeom>
        </p:spPr>
      </p:pic>
    </p:spTree>
    <p:extLst>
      <p:ext uri="{BB962C8B-B14F-4D97-AF65-F5344CB8AC3E}">
        <p14:creationId xmlns:p14="http://schemas.microsoft.com/office/powerpoint/2010/main" val="4195227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5897" y="765175"/>
            <a:ext cx="6892205" cy="553998"/>
          </a:xfrm>
          <a:prstGeom prst="rect">
            <a:avLst/>
          </a:prstGeom>
        </p:spPr>
        <p:txBody>
          <a:bodyPr wrap="square" lIns="0" tIns="0" rIns="0" bIns="0">
            <a:spAutoFit/>
          </a:bodyPr>
          <a:lstStyle/>
          <a:p>
            <a:r>
              <a:rPr lang="en-GB" dirty="0">
                <a:solidFill>
                  <a:schemeClr val="tx1"/>
                </a:solidFill>
              </a:rPr>
              <a:t>Soon the Gingerbread Man began to get wet. “Climb onto my back,” said the fox, so the Gingerbread Man did.</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413" b="5781"/>
          <a:stretch/>
        </p:blipFill>
        <p:spPr>
          <a:xfrm>
            <a:off x="2670921" y="1426127"/>
            <a:ext cx="3802157" cy="4666697"/>
          </a:xfrm>
          <a:prstGeom prst="roundRect">
            <a:avLst>
              <a:gd name="adj" fmla="val 9268"/>
            </a:avLst>
          </a:prstGeom>
        </p:spPr>
      </p:pic>
    </p:spTree>
    <p:extLst>
      <p:ext uri="{BB962C8B-B14F-4D97-AF65-F5344CB8AC3E}">
        <p14:creationId xmlns:p14="http://schemas.microsoft.com/office/powerpoint/2010/main" val="3760040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1" y="765175"/>
            <a:ext cx="7632700" cy="830997"/>
          </a:xfrm>
          <a:prstGeom prst="rect">
            <a:avLst/>
          </a:prstGeom>
        </p:spPr>
        <p:txBody>
          <a:bodyPr wrap="square" lIns="0" tIns="0" rIns="0" bIns="0">
            <a:spAutoFit/>
          </a:bodyPr>
          <a:lstStyle/>
          <a:p>
            <a:r>
              <a:rPr lang="en-GB" dirty="0">
                <a:solidFill>
                  <a:schemeClr val="tx1"/>
                </a:solidFill>
              </a:rPr>
              <a:t>The water was getting even deeper. This time the fox said, “Jump onto my nose so that you don’t get wet.” The Gingerbread Man climbed onto the tip of his nose.</a:t>
            </a:r>
          </a:p>
        </p:txBody>
      </p:sp>
      <p:pic>
        <p:nvPicPr>
          <p:cNvPr id="6" name="Picture 5">
            <a:extLst>
              <a:ext uri="{FF2B5EF4-FFF2-40B4-BE49-F238E27FC236}">
                <a16:creationId xmlns:a16="http://schemas.microsoft.com/office/drawing/2014/main" id="{F9AC15F4-B9B9-4C4D-87E5-578480633F05}"/>
              </a:ext>
            </a:extLst>
          </p:cNvPr>
          <p:cNvPicPr>
            <a:picLocks noChangeAspect="1"/>
          </p:cNvPicPr>
          <p:nvPr/>
        </p:nvPicPr>
        <p:blipFill>
          <a:blip r:embed="rId2" cstate="print">
            <a:extLst>
              <a:ext uri="{28A0092B-C50C-407E-A947-70E740481C1C}">
                <a14:useLocalDpi xmlns:a14="http://schemas.microsoft.com/office/drawing/2010/main" val="0"/>
              </a:ext>
            </a:extLst>
          </a:blip>
          <a:srcRect t="6096" b="6096"/>
          <a:stretch/>
        </p:blipFill>
        <p:spPr>
          <a:xfrm>
            <a:off x="2670921" y="1426127"/>
            <a:ext cx="3802157" cy="4666697"/>
          </a:xfrm>
          <a:prstGeom prst="roundRect">
            <a:avLst>
              <a:gd name="adj" fmla="val 9268"/>
            </a:avLst>
          </a:prstGeom>
        </p:spPr>
      </p:pic>
    </p:spTree>
    <p:extLst>
      <p:ext uri="{BB962C8B-B14F-4D97-AF65-F5344CB8AC3E}">
        <p14:creationId xmlns:p14="http://schemas.microsoft.com/office/powerpoint/2010/main" val="2066299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F6010-03F9-4C21-96B4-A3395EB77241}"/>
              </a:ext>
            </a:extLst>
          </p:cNvPr>
          <p:cNvPicPr>
            <a:picLocks noChangeAspect="1"/>
          </p:cNvPicPr>
          <p:nvPr/>
        </p:nvPicPr>
        <p:blipFill>
          <a:blip r:embed="rId2" cstate="print">
            <a:extLst>
              <a:ext uri="{28A0092B-C50C-407E-A947-70E740481C1C}">
                <a14:useLocalDpi xmlns:a14="http://schemas.microsoft.com/office/drawing/2010/main" val="0"/>
              </a:ext>
            </a:extLst>
          </a:blip>
          <a:srcRect t="1036" b="1036"/>
          <a:stretch/>
        </p:blipFill>
        <p:spPr>
          <a:xfrm>
            <a:off x="755650" y="765175"/>
            <a:ext cx="7632698" cy="5327650"/>
          </a:xfrm>
          <a:prstGeom prst="roundRect">
            <a:avLst>
              <a:gd name="adj" fmla="val 4471"/>
            </a:avLst>
          </a:prstGeom>
        </p:spPr>
      </p:pic>
      <p:sp>
        <p:nvSpPr>
          <p:cNvPr id="5" name="Rectangle 4"/>
          <p:cNvSpPr/>
          <p:nvPr/>
        </p:nvSpPr>
        <p:spPr>
          <a:xfrm>
            <a:off x="2319875" y="970377"/>
            <a:ext cx="4504249" cy="553998"/>
          </a:xfrm>
          <a:prstGeom prst="rect">
            <a:avLst/>
          </a:prstGeom>
          <a:solidFill>
            <a:srgbClr val="CED573"/>
          </a:solidFill>
        </p:spPr>
        <p:txBody>
          <a:bodyPr wrap="square" lIns="0" tIns="0" rIns="0" bIns="0">
            <a:spAutoFit/>
          </a:bodyPr>
          <a:lstStyle/>
          <a:p>
            <a:r>
              <a:rPr lang="en-GB">
                <a:solidFill>
                  <a:schemeClr val="tx1"/>
                </a:solidFill>
              </a:rPr>
              <a:t>Just then, the fox tipped back his head and the Gingerbread Man flew into the air.</a:t>
            </a:r>
            <a:endParaRPr lang="en-GB" dirty="0">
              <a:solidFill>
                <a:schemeClr val="tx1"/>
              </a:solidFill>
            </a:endParaRPr>
          </a:p>
        </p:txBody>
      </p:sp>
      <p:sp>
        <p:nvSpPr>
          <p:cNvPr id="6" name="TextBox 5">
            <a:extLst>
              <a:ext uri="{FF2B5EF4-FFF2-40B4-BE49-F238E27FC236}">
                <a16:creationId xmlns:a16="http://schemas.microsoft.com/office/drawing/2014/main" id="{31C93DD9-F2BB-4882-B310-C183EB3278DA}"/>
              </a:ext>
            </a:extLst>
          </p:cNvPr>
          <p:cNvSpPr txBox="1"/>
          <p:nvPr/>
        </p:nvSpPr>
        <p:spPr>
          <a:xfrm>
            <a:off x="1103152" y="3063889"/>
            <a:ext cx="3594683" cy="923330"/>
          </a:xfrm>
          <a:prstGeom prst="rect">
            <a:avLst/>
          </a:prstGeom>
          <a:solidFill>
            <a:srgbClr val="B8E4FA"/>
          </a:solidFill>
        </p:spPr>
        <p:txBody>
          <a:bodyPr wrap="square">
            <a:spAutoFit/>
          </a:bodyPr>
          <a:lstStyle/>
          <a:p>
            <a:r>
              <a:rPr lang="en-GB" dirty="0">
                <a:solidFill>
                  <a:schemeClr val="tx1"/>
                </a:solidFill>
              </a:rPr>
              <a:t>The fox opened his mouth and SNAP! That was the end of the Gingerbread Man.</a:t>
            </a:r>
          </a:p>
        </p:txBody>
      </p:sp>
    </p:spTree>
    <p:extLst>
      <p:ext uri="{BB962C8B-B14F-4D97-AF65-F5344CB8AC3E}">
        <p14:creationId xmlns:p14="http://schemas.microsoft.com/office/powerpoint/2010/main" val="1991236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155</TotalTime>
  <Words>707</Words>
  <Application>Microsoft Office PowerPoint</Application>
  <PresentationFormat>On-screen Show (4:3)</PresentationFormat>
  <Paragraphs>27</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Ltd</dc:creator>
  <cp:lastModifiedBy>Twinkl Ltd</cp:lastModifiedBy>
  <cp:revision>17</cp:revision>
  <dcterms:created xsi:type="dcterms:W3CDTF">2022-03-31T11:45:04Z</dcterms:created>
  <dcterms:modified xsi:type="dcterms:W3CDTF">2022-03-31T15:08:58Z</dcterms:modified>
</cp:coreProperties>
</file>